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3D6BEB1-E2B4-4A54-9F2D-03C244840A88}" type="datetimeFigureOut">
              <a:rPr lang="en-US" smtClean="0"/>
              <a:t>3/4/2013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B16E835-7E75-44B0-9B81-ED2FD4BE5EC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D6BEB1-E2B4-4A54-9F2D-03C244840A88}" type="datetimeFigureOut">
              <a:rPr lang="en-US" smtClean="0"/>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6E835-7E75-44B0-9B81-ED2FD4BE5E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D6BEB1-E2B4-4A54-9F2D-03C244840A88}" type="datetimeFigureOut">
              <a:rPr lang="en-US" smtClean="0"/>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6E835-7E75-44B0-9B81-ED2FD4BE5E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3D6BEB1-E2B4-4A54-9F2D-03C244840A88}" type="datetimeFigureOut">
              <a:rPr lang="en-US" smtClean="0"/>
              <a:t>3/4/2013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9B16E835-7E75-44B0-9B81-ED2FD4BE5EC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3D6BEB1-E2B4-4A54-9F2D-03C244840A88}" type="datetimeFigureOut">
              <a:rPr lang="en-US" smtClean="0"/>
              <a:t>3/4/2013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9B16E835-7E75-44B0-9B81-ED2FD4BE5EC3}"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43D6BEB1-E2B4-4A54-9F2D-03C244840A88}" type="datetimeFigureOut">
              <a:rPr lang="en-US" smtClean="0"/>
              <a:t>3/4/2013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9B16E835-7E75-44B0-9B81-ED2FD4BE5EC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3D6BEB1-E2B4-4A54-9F2D-03C244840A88}" type="datetimeFigureOut">
              <a:rPr lang="en-US" smtClean="0"/>
              <a:t>3/4/2013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B16E835-7E75-44B0-9B81-ED2FD4BE5EC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D6BEB1-E2B4-4A54-9F2D-03C244840A88}" type="datetimeFigureOut">
              <a:rPr lang="en-US" smtClean="0"/>
              <a:t>3/4/2013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16E835-7E75-44B0-9B81-ED2FD4BE5E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43D6BEB1-E2B4-4A54-9F2D-03C244840A88}" type="datetimeFigureOut">
              <a:rPr lang="en-US" smtClean="0"/>
              <a:t>3/4/2013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9B16E835-7E75-44B0-9B81-ED2FD4BE5E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43D6BEB1-E2B4-4A54-9F2D-03C244840A88}" type="datetimeFigureOut">
              <a:rPr lang="en-US" smtClean="0"/>
              <a:t>3/4/2013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B16E835-7E75-44B0-9B81-ED2FD4BE5EC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43D6BEB1-E2B4-4A54-9F2D-03C244840A88}" type="datetimeFigureOut">
              <a:rPr lang="en-US" smtClean="0"/>
              <a:t>3/4/2013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B16E835-7E75-44B0-9B81-ED2FD4BE5EC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3D6BEB1-E2B4-4A54-9F2D-03C244840A88}" type="datetimeFigureOut">
              <a:rPr lang="en-US" smtClean="0"/>
              <a:t>3/4/2013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B16E835-7E75-44B0-9B81-ED2FD4BE5EC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7765256" cy="4862512"/>
          </a:xfrm>
        </p:spPr>
        <p:txBody>
          <a:bodyPr>
            <a:noAutofit/>
          </a:bodyPr>
          <a:lstStyle/>
          <a:p>
            <a:pPr algn="ctr"/>
            <a:r>
              <a:rPr lang="en-US" sz="8000" dirty="0" smtClean="0">
                <a:latin typeface="Algerian" pitchFamily="82" charset="0"/>
              </a:rPr>
              <a:t>Motion </a:t>
            </a:r>
            <a:br>
              <a:rPr lang="en-US" sz="8000" dirty="0" smtClean="0">
                <a:latin typeface="Algerian" pitchFamily="82" charset="0"/>
              </a:rPr>
            </a:br>
            <a:r>
              <a:rPr lang="en-US" sz="8000" dirty="0" smtClean="0">
                <a:latin typeface="Algerian" pitchFamily="82" charset="0"/>
              </a:rPr>
              <a:t>and </a:t>
            </a:r>
            <a:br>
              <a:rPr lang="en-US" sz="8000" dirty="0" smtClean="0">
                <a:latin typeface="Algerian" pitchFamily="82" charset="0"/>
              </a:rPr>
            </a:br>
            <a:r>
              <a:rPr lang="en-US" sz="8000" dirty="0" smtClean="0">
                <a:latin typeface="Algerian" pitchFamily="82" charset="0"/>
              </a:rPr>
              <a:t>Phases of the Moon </a:t>
            </a:r>
            <a:endParaRPr lang="en-US" sz="8000" dirty="0">
              <a:latin typeface="Algerian" pitchFamily="82"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Motion and Phases of the Moon </a:t>
            </a:r>
          </a:p>
        </p:txBody>
      </p:sp>
      <p:sp>
        <p:nvSpPr>
          <p:cNvPr id="3" name="Content Placeholder 2"/>
          <p:cNvSpPr>
            <a:spLocks noGrp="1"/>
          </p:cNvSpPr>
          <p:nvPr>
            <p:ph idx="1"/>
          </p:nvPr>
        </p:nvSpPr>
        <p:spPr/>
        <p:txBody>
          <a:bodyPr>
            <a:normAutofit fontScale="70000" lnSpcReduction="20000"/>
          </a:bodyPr>
          <a:lstStyle/>
          <a:p>
            <a:endParaRPr lang="en-US" dirty="0"/>
          </a:p>
          <a:p>
            <a:r>
              <a:rPr lang="en-US" dirty="0"/>
              <a:t> Just as the earth moves in two different ways with respect to the sun, so also the moon moves in two ways with respect to the earth. The moon revolves around the earth and it rotates on its axis. From the perspective of the earth, the moon revolves around, or circles, the earth about once every 29½ days, or about once per month. The moon rotates on its axis about once per month also. This results in the same side of the moon always facing the earth. This side is called the near side of the moon. The back side is called the far side of the moon. </a:t>
            </a:r>
          </a:p>
          <a:p>
            <a:r>
              <a:rPr lang="en-US" dirty="0"/>
              <a:t>Because the moon orbits the earth, it is in a different position with respect to the sun each day for 29½ days, and then it repeats the cycle. The moon’s position with respect to the sun determines how much light reflects off of its surface to the earth. Therefore, the moon appears to change shape throughout the month.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Motion and Phases of the Moon </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r>
              <a:rPr lang="en-US" dirty="0"/>
              <a:t> At new moon, the moon is between the earth and the sun. We can’t see the moon at all because the sun it too bright and shining only on the far side of the moon. The next night, we can see a small sliver lit up on the right side of the moon. This is called a waxing crescent. After seven days, the right half will be lit up. This is called the first quarter. As the moon continues to “grow” throughout the next week, it called a waxing gibbous. At 14 ¾ days through the cycle, the moon is at the opposite side of the earth from the sun and is considered a full moon. The full moon rises at sunset, and sets at sunrise. A full moon is nine times brighter than the moon when it is half lit (during the first or last quarter). The line between the lighted and dark sides of the moon is called the moon’s terminator.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Motion and Phases of the Moon </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a:p>
          <a:p>
            <a:r>
              <a:rPr lang="en-US" dirty="0"/>
              <a:t> The next day, after the full moon, the moon appears to get smaller. This is called a waning gibbous. Then ¾ of the way through the cycle, only the left half of the moon is lit and is called the last quarter. Finally, as the moon shrinks further it is called a waning crescent. </a:t>
            </a:r>
          </a:p>
          <a:p>
            <a:r>
              <a:rPr lang="en-US" dirty="0"/>
              <a:t>Just as the moon passing directly between the earth and the sun causes a solar eclipse, so too, if the earth passes directly between the sun and the moon we see a lunar eclipse. This can only occur at full moon and only when the sun, earth, and moon are all directly lined up. This happens infrequently because the moon’s orbit is tilted with respect to the earth’s orbit. During a lunar eclipse, the moon is still slightly visible with a slightly red color. The longest </a:t>
            </a:r>
          </a:p>
          <a:p>
            <a:r>
              <a:rPr lang="en-US" dirty="0"/>
              <a:t>lunar eclipse was recorded at 1 hour 40 minutes of complete eclipse with the moon being at least partially blocked for 3 hours and 40 minutes.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did we learn? </a:t>
            </a:r>
            <a:br>
              <a:rPr lang="en-US" b="1" dirty="0" smtClean="0"/>
            </a:br>
            <a:endParaRPr lang="en-US" dirty="0"/>
          </a:p>
        </p:txBody>
      </p:sp>
      <p:sp>
        <p:nvSpPr>
          <p:cNvPr id="3" name="Content Placeholder 2"/>
          <p:cNvSpPr>
            <a:spLocks noGrp="1"/>
          </p:cNvSpPr>
          <p:nvPr>
            <p:ph idx="1"/>
          </p:nvPr>
        </p:nvSpPr>
        <p:spPr>
          <a:xfrm>
            <a:off x="457200" y="1295400"/>
            <a:ext cx="8229600" cy="5410200"/>
          </a:xfrm>
        </p:spPr>
        <p:txBody>
          <a:bodyPr>
            <a:normAutofit fontScale="77500" lnSpcReduction="20000"/>
          </a:bodyPr>
          <a:lstStyle/>
          <a:p>
            <a:r>
              <a:rPr lang="en-US" dirty="0" smtClean="0"/>
              <a:t>What </a:t>
            </a:r>
            <a:r>
              <a:rPr lang="en-US" dirty="0" smtClean="0"/>
              <a:t>causes the phases of the moon? </a:t>
            </a:r>
            <a:endParaRPr lang="en-US" dirty="0" smtClean="0"/>
          </a:p>
          <a:p>
            <a:endParaRPr lang="en-US" dirty="0" smtClean="0"/>
          </a:p>
          <a:p>
            <a:r>
              <a:rPr lang="en-US" dirty="0" smtClean="0"/>
              <a:t>Why does the same side of the moon always face the earth? </a:t>
            </a:r>
            <a:endParaRPr lang="en-US" dirty="0" smtClean="0"/>
          </a:p>
          <a:p>
            <a:endParaRPr lang="en-US" dirty="0" smtClean="0"/>
          </a:p>
          <a:p>
            <a:r>
              <a:rPr lang="en-US" dirty="0" smtClean="0"/>
              <a:t>What causes a lunar eclipse? </a:t>
            </a:r>
            <a:endParaRPr lang="en-US" dirty="0" smtClean="0"/>
          </a:p>
          <a:p>
            <a:endParaRPr lang="en-US" dirty="0" smtClean="0"/>
          </a:p>
          <a:p>
            <a:r>
              <a:rPr lang="en-US" dirty="0" smtClean="0"/>
              <a:t>How long does it take for the moon to complete its cycle around the earth</a:t>
            </a:r>
            <a:r>
              <a:rPr lang="en-US" dirty="0" smtClean="0"/>
              <a:t>?</a:t>
            </a:r>
          </a:p>
          <a:p>
            <a:endParaRPr lang="en-US" dirty="0" smtClean="0"/>
          </a:p>
          <a:p>
            <a:r>
              <a:rPr lang="en-US" dirty="0" smtClean="0"/>
              <a:t>Why doesn’t a lunar eclipse occur every month? </a:t>
            </a:r>
            <a:endParaRPr lang="en-US" dirty="0" smtClean="0"/>
          </a:p>
          <a:p>
            <a:endParaRPr lang="en-US" dirty="0" smtClean="0"/>
          </a:p>
          <a:p>
            <a:r>
              <a:rPr lang="en-US" dirty="0" smtClean="0"/>
              <a:t>What is the difference between a waxing crescent and a waning crescent?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TotalTime>
  <Words>639</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Verve</vt:lpstr>
      <vt:lpstr>Motion  and  Phases of the Moon </vt:lpstr>
      <vt:lpstr>  Motion and Phases of the Moon </vt:lpstr>
      <vt:lpstr>Motion and Phases of the Moon </vt:lpstr>
      <vt:lpstr>Motion and Phases of the Moon </vt:lpstr>
      <vt:lpstr>What did we learn?  </vt:lpstr>
    </vt:vector>
  </TitlesOfParts>
  <Company>SMHS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and  Phases of the Moon </dc:title>
  <dc:creator>vformoso</dc:creator>
  <cp:lastModifiedBy>vformoso</cp:lastModifiedBy>
  <cp:revision>1</cp:revision>
  <dcterms:created xsi:type="dcterms:W3CDTF">2013-03-04T16:58:04Z</dcterms:created>
  <dcterms:modified xsi:type="dcterms:W3CDTF">2013-03-04T17:03:00Z</dcterms:modified>
</cp:coreProperties>
</file>